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6" r:id="rId2"/>
  </p:sldIdLst>
  <p:sldSz cx="12192000" cy="6858000"/>
  <p:notesSz cx="6797675" cy="9926638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סגנון ביניים 2 - הדגשה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סגנון ביניים 2 - הדגשה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013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FD75DEB-5B0E-A906-5265-0F31E82701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E77A6EC5-803D-BBFA-19C1-22C8B03549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B3000ED8-630D-14F8-8A41-EA9304E57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D5195-20A0-49A0-819A-D8F4004F86B0}" type="datetimeFigureOut">
              <a:rPr lang="he-IL" smtClean="0"/>
              <a:t>י"ז/אב/תשפ"ה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10B3FAE-B30D-1898-08FD-51B6F5727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649475F-CB72-8ABC-B66D-7C28956F5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4597-DA18-4D52-BCFF-19705155966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4041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F858308-5668-2EEC-0DE6-0B102AA43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7AF47D45-C8B7-8942-4715-65357F2390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8481051-012E-7860-4ECB-8B5906E33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D5195-20A0-49A0-819A-D8F4004F86B0}" type="datetimeFigureOut">
              <a:rPr lang="he-IL" smtClean="0"/>
              <a:t>י"ז/אב/תשפ"ה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F52EE502-D14D-B39D-ECD6-08E1DA22F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0643902-1A08-9CEC-25CB-35FE589B9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4597-DA18-4D52-BCFF-19705155966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32295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AA87D07E-33EB-79C4-1D4E-0C5C37AF93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C4E79544-76ED-1E72-4E94-17C36371F7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0C5A3C3-211F-7DAC-7798-B471EA167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D5195-20A0-49A0-819A-D8F4004F86B0}" type="datetimeFigureOut">
              <a:rPr lang="he-IL" smtClean="0"/>
              <a:t>י"ז/אב/תשפ"ה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2366617B-4FE6-D7DD-8FE1-F1EE6AE3D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DA22B862-E312-D5A7-C9BF-C3FE615BD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4597-DA18-4D52-BCFF-19705155966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92659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FA565D8-1506-6C9E-2BFC-E461EE56C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664D0CD8-4A8C-1746-783D-DDA9CD227F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14A3FCA-53F9-15AE-EC0F-F69AB3492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D5195-20A0-49A0-819A-D8F4004F86B0}" type="datetimeFigureOut">
              <a:rPr lang="he-IL" smtClean="0"/>
              <a:t>י"ז/אב/תשפ"ה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FD5761FF-E320-8066-9119-917D78CD1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841AC1D-2E27-3506-4687-2A9211B00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4597-DA18-4D52-BCFF-19705155966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29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D14F49C-19C3-6525-D0C7-59BBBE571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5AC8D791-E6AE-7DD7-504D-ABC842490B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50A09F6-366B-4C54-00A5-88042D4B1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D5195-20A0-49A0-819A-D8F4004F86B0}" type="datetimeFigureOut">
              <a:rPr lang="he-IL" smtClean="0"/>
              <a:t>י"ז/אב/תשפ"ה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F73047E-C65C-8B42-1C75-824C58FC7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C98D4A4-26A5-5D35-96DA-130F0B3AB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4597-DA18-4D52-BCFF-19705155966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69174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0B2639A-5B94-1C1E-BF80-8490B8843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69B1270A-280B-CA0D-BDEA-F5FA06B08E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535585DC-F001-6788-DE17-095CFC06C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3256EB58-F56D-22A9-DE28-91AAAAE8A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D5195-20A0-49A0-819A-D8F4004F86B0}" type="datetimeFigureOut">
              <a:rPr lang="he-IL" smtClean="0"/>
              <a:t>י"ז/אב/תשפ"ה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B7488C88-0387-6E8E-1F18-3819FF7F8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01D12E8C-BB13-4A2A-1BE2-E83D1ED62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4597-DA18-4D52-BCFF-19705155966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52080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0126976-4FD7-7A4D-E6F6-C09405B14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F024475F-DC13-3F8A-A3D3-C80B3E8E10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A6615FA6-0AF4-AE65-9404-2DED6CB58A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D65A91F2-B4B1-A5C8-5294-FE1A49DCC4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A848171B-E4FB-4624-3455-F567C74846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B27DECF2-7BDB-5F3B-1281-4BEB5A64E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D5195-20A0-49A0-819A-D8F4004F86B0}" type="datetimeFigureOut">
              <a:rPr lang="he-IL" smtClean="0"/>
              <a:t>י"ז/אב/תשפ"ה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FB7C414B-87F5-1650-8F73-40ABE245F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73DD90F7-0734-FC00-8E8B-597DF9F0F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4597-DA18-4D52-BCFF-19705155966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9590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36CE0A5-747F-7909-A828-721C3421C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84D61CC3-0A6C-DA81-6F12-B40982B02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D5195-20A0-49A0-819A-D8F4004F86B0}" type="datetimeFigureOut">
              <a:rPr lang="he-IL" smtClean="0"/>
              <a:t>י"ז/אב/תשפ"ה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640A99B7-B696-AF42-B9E3-76042EEC1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0420F2EC-4E1F-5722-076D-FAC007AF7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4597-DA18-4D52-BCFF-19705155966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81391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60E48C5E-C8FB-A6A2-2F6E-5DCF9224A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D5195-20A0-49A0-819A-D8F4004F86B0}" type="datetimeFigureOut">
              <a:rPr lang="he-IL" smtClean="0"/>
              <a:t>י"ז/אב/תשפ"ה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AFC7FAF4-7560-4676-D7FE-80CD170C3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4CD7769A-1648-E596-6374-748281B88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4597-DA18-4D52-BCFF-19705155966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48413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FA86D7F-1945-D93A-7D72-9357BDA40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C8419E8-ED21-EF04-A296-7F986F2C9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88247033-F016-59A2-1881-9182AC3640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491ADFF1-3890-53CD-AD3A-6BD256495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D5195-20A0-49A0-819A-D8F4004F86B0}" type="datetimeFigureOut">
              <a:rPr lang="he-IL" smtClean="0"/>
              <a:t>י"ז/אב/תשפ"ה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05BF7FC8-5820-034F-D303-2B632D7A4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E7611F85-6432-07E9-9950-FBACC1B3A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4597-DA18-4D52-BCFF-19705155966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23207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E031B4D-B89C-45E4-4401-9C124CDAD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87ACA1E1-8964-AB96-9637-884B5771BE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8072745B-6995-411E-9B10-F830A344AB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A8647C5C-57F4-009A-721A-CAAAA7FF6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D5195-20A0-49A0-819A-D8F4004F86B0}" type="datetimeFigureOut">
              <a:rPr lang="he-IL" smtClean="0"/>
              <a:t>י"ז/אב/תשפ"ה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B159A6F9-298D-EB24-91C7-F4464DEF4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67F0D3F6-88EC-945D-1198-9BD5BB62B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4597-DA18-4D52-BCFF-19705155966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30155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D73074E7-BCAC-9630-CD31-69E9A2760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2F56CC4C-DAB9-754F-AC51-B9EAFCD344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65F04A91-69D5-8EAA-8559-11F8E1D56D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D5195-20A0-49A0-819A-D8F4004F86B0}" type="datetimeFigureOut">
              <a:rPr lang="he-IL" smtClean="0"/>
              <a:t>י"ז/אב/תשפ"ה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D91B57FC-F82D-181C-AE9D-200FE50A3D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B447E71-6C67-0198-1DC4-26EA5B4138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84597-DA18-4D52-BCFF-19705155966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8880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2">
            <a:extLst>
              <a:ext uri="{FF2B5EF4-FFF2-40B4-BE49-F238E27FC236}">
                <a16:creationId xmlns:a16="http://schemas.microsoft.com/office/drawing/2014/main" id="{4BA6DC05-7205-0C6A-F6CA-1B0B93F463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570267"/>
              </p:ext>
            </p:extLst>
          </p:nvPr>
        </p:nvGraphicFramePr>
        <p:xfrm>
          <a:off x="3032620" y="2084665"/>
          <a:ext cx="6576967" cy="27508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4242">
                  <a:extLst>
                    <a:ext uri="{9D8B030D-6E8A-4147-A177-3AD203B41FA5}">
                      <a16:colId xmlns:a16="http://schemas.microsoft.com/office/drawing/2014/main" val="832842777"/>
                    </a:ext>
                  </a:extLst>
                </a:gridCol>
                <a:gridCol w="1752599">
                  <a:extLst>
                    <a:ext uri="{9D8B030D-6E8A-4147-A177-3AD203B41FA5}">
                      <a16:colId xmlns:a16="http://schemas.microsoft.com/office/drawing/2014/main" val="1991613912"/>
                    </a:ext>
                  </a:extLst>
                </a:gridCol>
                <a:gridCol w="1535884">
                  <a:extLst>
                    <a:ext uri="{9D8B030D-6E8A-4147-A177-3AD203B41FA5}">
                      <a16:colId xmlns:a16="http://schemas.microsoft.com/office/drawing/2014/main" val="367670891"/>
                    </a:ext>
                  </a:extLst>
                </a:gridCol>
                <a:gridCol w="1644242">
                  <a:extLst>
                    <a:ext uri="{9D8B030D-6E8A-4147-A177-3AD203B41FA5}">
                      <a16:colId xmlns:a16="http://schemas.microsoft.com/office/drawing/2014/main" val="19100814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he-IL" sz="1200" dirty="0"/>
                        <a:t>קבוצות בפילוח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200" dirty="0"/>
                        <a:t>אחוז פערי השכר הממוצע לחודש בין כל העובדות לעובדים</a:t>
                      </a:r>
                    </a:p>
                    <a:p>
                      <a:pPr algn="ctr" rtl="1"/>
                      <a:r>
                        <a:rPr lang="he-IL" sz="1200" dirty="0"/>
                        <a:t>          </a:t>
                      </a:r>
                    </a:p>
                    <a:p>
                      <a:pPr algn="ctr" rtl="1"/>
                      <a:r>
                        <a:rPr lang="he-IL" sz="1200" dirty="0"/>
                        <a:t>כלל העובדים/</a:t>
                      </a:r>
                      <a:r>
                        <a:rPr lang="he-IL" sz="1200" dirty="0" err="1"/>
                        <a:t>ות</a:t>
                      </a:r>
                      <a:endParaRPr lang="he-I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200" dirty="0"/>
                        <a:t>חלקיות העסקה ממוצעת לקבוצה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אחוז העובדים/</a:t>
                      </a:r>
                      <a:r>
                        <a:rPr lang="he-IL" sz="12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ות</a:t>
                      </a:r>
                      <a:r>
                        <a:rPr lang="he-I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ששכרם/ן נמוך מהשכר הממוצע לחודש למשרה מלאה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61222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הנהלה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he-I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-17.91%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he-IL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400" b="1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/>
                        </a:rPr>
                        <a:t>25% עובדים</a:t>
                      </a:r>
                    </a:p>
                    <a:p>
                      <a:pPr algn="ctr" rtl="1" fontAlgn="b"/>
                      <a:r>
                        <a:rPr lang="he-IL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Arial"/>
                        </a:rPr>
                        <a:t>25% עובדות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68781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חוקרים/</a:t>
                      </a:r>
                      <a:r>
                        <a:rPr lang="he-IL" dirty="0" err="1"/>
                        <a:t>ות</a:t>
                      </a:r>
                      <a:r>
                        <a:rPr lang="he-IL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 - </a:t>
                      </a:r>
                      <a:r>
                        <a:rPr lang="he-I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4.98%</a:t>
                      </a:r>
                      <a:endParaRPr lang="he-IL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74.0%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400" b="1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/>
                        </a:rPr>
                        <a:t>26% עובדים</a:t>
                      </a:r>
                    </a:p>
                    <a:p>
                      <a:pPr algn="ctr" rtl="1" fontAlgn="b"/>
                      <a:r>
                        <a:rPr lang="he-IL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Arial"/>
                        </a:rPr>
                        <a:t>21% עובדות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688372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עוזרי/</a:t>
                      </a:r>
                      <a:r>
                        <a:rPr lang="he-IL" dirty="0" err="1"/>
                        <a:t>ות</a:t>
                      </a:r>
                      <a:r>
                        <a:rPr lang="he-IL" dirty="0"/>
                        <a:t> מחקר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8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-14.14%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54.0%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400" b="1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/>
                        </a:rPr>
                        <a:t>30% עובדים</a:t>
                      </a:r>
                    </a:p>
                    <a:p>
                      <a:pPr algn="ctr" rtl="1" fontAlgn="b"/>
                      <a:r>
                        <a:rPr lang="he-IL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Arial"/>
                        </a:rPr>
                        <a:t>33% עובדות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44053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מנהלה</a:t>
                      </a:r>
                      <a:r>
                        <a:rPr lang="en-US" dirty="0"/>
                        <a:t> 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8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-7.40%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94.0%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400" b="1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/>
                        </a:rPr>
                        <a:t>20% עובדים</a:t>
                      </a:r>
                    </a:p>
                    <a:p>
                      <a:pPr algn="ctr" rtl="1" fontAlgn="b"/>
                      <a:r>
                        <a:rPr lang="he-IL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Arial"/>
                        </a:rPr>
                        <a:t>40% עובדות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22939834"/>
                  </a:ext>
                </a:extLst>
              </a:tr>
            </a:tbl>
          </a:graphicData>
        </a:graphic>
      </p:graphicFrame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94BADE8E-7462-71FD-C49C-251FB416ED7C}"/>
              </a:ext>
            </a:extLst>
          </p:cNvPr>
          <p:cNvSpPr txBox="1"/>
          <p:nvPr/>
        </p:nvSpPr>
        <p:spPr>
          <a:xfrm>
            <a:off x="914399" y="564075"/>
            <a:ext cx="10813409" cy="58477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he-IL" sz="3200" dirty="0">
                <a:cs typeface="Arial"/>
              </a:rPr>
              <a:t>דוח פומבי לפער השכר בין גברים ונשים לשנת 2023 לפי שכר ברוטו</a:t>
            </a:r>
          </a:p>
        </p:txBody>
      </p:sp>
    </p:spTree>
    <p:extLst>
      <p:ext uri="{BB962C8B-B14F-4D97-AF65-F5344CB8AC3E}">
        <p14:creationId xmlns:p14="http://schemas.microsoft.com/office/powerpoint/2010/main" val="2722485129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1592</TotalTime>
  <Words>99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ערכת נושא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Ilan Steiner</dc:creator>
  <cp:lastModifiedBy>Omer Weichselbaum</cp:lastModifiedBy>
  <cp:revision>90</cp:revision>
  <cp:lastPrinted>2025-08-11T09:59:06Z</cp:lastPrinted>
  <dcterms:created xsi:type="dcterms:W3CDTF">2022-06-12T08:30:34Z</dcterms:created>
  <dcterms:modified xsi:type="dcterms:W3CDTF">2025-08-11T11:01:54Z</dcterms:modified>
</cp:coreProperties>
</file>